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Lst>
  <p:sldSz cx="18288000" cy="10287000"/>
  <p:notesSz cx="6858000" cy="9144000"/>
  <p:embeddedFontLst>
    <p:embeddedFont>
      <p:font typeface="Alice Bold" panose="020B0604020202020204" charset="0"/>
      <p:regular r:id="rId11"/>
    </p:embeddedFont>
    <p:embeddedFont>
      <p:font typeface="Amaranth" panose="020B0604020202020204" charset="0"/>
      <p:regular r:id="rId12"/>
    </p:embeddedFont>
    <p:embeddedFont>
      <p:font typeface="Amaranth Bold" panose="020B0604020202020204" charset="0"/>
      <p:regular r:id="rId13"/>
    </p:embeddedFont>
    <p:embeddedFont>
      <p:font typeface="Canva Sans Bold" panose="020B0604020202020204" charset="0"/>
      <p:regular r:id="rId14"/>
    </p:embeddedFont>
    <p:embeddedFont>
      <p:font typeface="Comic Sans Bold" panose="020B0604020202020204" charset="0"/>
      <p:regular r:id="rId15"/>
    </p:embeddedFont>
    <p:embeddedFont>
      <p:font typeface="Moontime"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svg>
</file>

<file path=ppt/media/image3.jpeg>
</file>

<file path=ppt/media/image4.png>
</file>

<file path=ppt/media/image5.png>
</file>

<file path=ppt/media/image6.sv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5864009" y="6950278"/>
            <a:ext cx="2423991" cy="4114800"/>
          </a:xfrm>
          <a:custGeom>
            <a:avLst/>
            <a:gdLst/>
            <a:ahLst/>
            <a:cxnLst/>
            <a:rect l="l" t="t" r="r" b="b"/>
            <a:pathLst>
              <a:path w="2423991" h="4114800">
                <a:moveTo>
                  <a:pt x="0" y="0"/>
                </a:moveTo>
                <a:lnTo>
                  <a:pt x="2423991" y="0"/>
                </a:lnTo>
                <a:lnTo>
                  <a:pt x="242399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949134" y="0"/>
            <a:ext cx="5493258" cy="10287000"/>
          </a:xfrm>
          <a:custGeom>
            <a:avLst/>
            <a:gdLst/>
            <a:ahLst/>
            <a:cxnLst/>
            <a:rect l="l" t="t" r="r" b="b"/>
            <a:pathLst>
              <a:path w="5493258" h="10287000">
                <a:moveTo>
                  <a:pt x="0" y="0"/>
                </a:moveTo>
                <a:lnTo>
                  <a:pt x="5493258" y="0"/>
                </a:lnTo>
                <a:lnTo>
                  <a:pt x="5493258" y="10287000"/>
                </a:lnTo>
                <a:lnTo>
                  <a:pt x="0" y="10287000"/>
                </a:lnTo>
                <a:lnTo>
                  <a:pt x="0" y="0"/>
                </a:lnTo>
                <a:close/>
              </a:path>
            </a:pathLst>
          </a:custGeom>
          <a:blipFill>
            <a:blip r:embed="rId4"/>
            <a:stretch>
              <a:fillRect l="-26181" t="-21890" r="-26181"/>
            </a:stretch>
          </a:blipFill>
        </p:spPr>
      </p:sp>
      <p:sp>
        <p:nvSpPr>
          <p:cNvPr id="4" name="TextBox 4"/>
          <p:cNvSpPr txBox="1"/>
          <p:nvPr/>
        </p:nvSpPr>
        <p:spPr>
          <a:xfrm>
            <a:off x="316723" y="159703"/>
            <a:ext cx="10990521" cy="1566544"/>
          </a:xfrm>
          <a:prstGeom prst="rect">
            <a:avLst/>
          </a:prstGeom>
        </p:spPr>
        <p:txBody>
          <a:bodyPr lIns="0" tIns="0" rIns="0" bIns="0" rtlCol="0" anchor="t">
            <a:spAutoFit/>
          </a:bodyPr>
          <a:lstStyle/>
          <a:p>
            <a:pPr algn="ctr">
              <a:lnSpc>
                <a:spcPts val="12880"/>
              </a:lnSpc>
            </a:pPr>
            <a:r>
              <a:rPr lang="en-US" sz="9200">
                <a:solidFill>
                  <a:srgbClr val="22423D"/>
                </a:solidFill>
                <a:latin typeface="Canva Sans Bold"/>
              </a:rPr>
              <a:t> JOBS FOR YOU</a:t>
            </a:r>
          </a:p>
        </p:txBody>
      </p:sp>
      <p:sp>
        <p:nvSpPr>
          <p:cNvPr id="5" name="TextBox 5"/>
          <p:cNvSpPr txBox="1"/>
          <p:nvPr/>
        </p:nvSpPr>
        <p:spPr>
          <a:xfrm>
            <a:off x="657547" y="3812909"/>
            <a:ext cx="10316990" cy="4436233"/>
          </a:xfrm>
          <a:prstGeom prst="rect">
            <a:avLst/>
          </a:prstGeom>
        </p:spPr>
        <p:txBody>
          <a:bodyPr lIns="0" tIns="0" rIns="0" bIns="0" rtlCol="0" anchor="t">
            <a:spAutoFit/>
          </a:bodyPr>
          <a:lstStyle/>
          <a:p>
            <a:pPr algn="ctr">
              <a:lnSpc>
                <a:spcPts val="7034"/>
              </a:lnSpc>
            </a:pPr>
            <a:r>
              <a:rPr lang="en-US" sz="5024">
                <a:solidFill>
                  <a:srgbClr val="22423D"/>
                </a:solidFill>
                <a:latin typeface="Alice Bold"/>
              </a:rPr>
              <a:t>As we are in our third year of graduation and everyone are in search of Jobs and Internships so we decided to build a project on Job Recommendation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rot="-10670672">
            <a:off x="15159850" y="-3185718"/>
            <a:ext cx="5452110" cy="8229600"/>
          </a:xfrm>
          <a:custGeom>
            <a:avLst/>
            <a:gdLst/>
            <a:ahLst/>
            <a:cxnLst/>
            <a:rect l="l" t="t" r="r" b="b"/>
            <a:pathLst>
              <a:path w="5452110" h="8229600">
                <a:moveTo>
                  <a:pt x="0" y="0"/>
                </a:moveTo>
                <a:lnTo>
                  <a:pt x="5452110" y="0"/>
                </a:lnTo>
                <a:lnTo>
                  <a:pt x="5452110" y="8229600"/>
                </a:lnTo>
                <a:lnTo>
                  <a:pt x="0" y="8229600"/>
                </a:lnTo>
                <a:lnTo>
                  <a:pt x="0" y="0"/>
                </a:lnTo>
                <a:close/>
              </a:path>
            </a:pathLst>
          </a:custGeom>
          <a:blipFill>
            <a:blip r:embed="rId2"/>
            <a:stretch>
              <a:fillRect/>
            </a:stretch>
          </a:blipFill>
        </p:spPr>
      </p:sp>
      <p:sp>
        <p:nvSpPr>
          <p:cNvPr id="3" name="TextBox 3"/>
          <p:cNvSpPr txBox="1"/>
          <p:nvPr/>
        </p:nvSpPr>
        <p:spPr>
          <a:xfrm>
            <a:off x="1130960" y="2034273"/>
            <a:ext cx="16026081" cy="6569506"/>
          </a:xfrm>
          <a:prstGeom prst="rect">
            <a:avLst/>
          </a:prstGeom>
        </p:spPr>
        <p:txBody>
          <a:bodyPr lIns="0" tIns="0" rIns="0" bIns="0" rtlCol="0" anchor="t">
            <a:spAutoFit/>
          </a:bodyPr>
          <a:lstStyle/>
          <a:p>
            <a:pPr algn="just">
              <a:lnSpc>
                <a:spcPts val="6541"/>
              </a:lnSpc>
            </a:pPr>
            <a:r>
              <a:rPr lang="en-US" sz="3870" spc="642">
                <a:solidFill>
                  <a:srgbClr val="22423D"/>
                </a:solidFill>
                <a:latin typeface="Alice Bold"/>
              </a:rPr>
              <a:t>A system that gives job recommendations  based on the data collected from resume of the user. The application combines NLP techniques such as topic modelling with classification style machine learning in order to determine the best fit for the user. User can upload the resume and the app parses the text in it and presents you with ML driven analysis of which jobs the user fits</a:t>
            </a:r>
          </a:p>
        </p:txBody>
      </p:sp>
      <p:sp>
        <p:nvSpPr>
          <p:cNvPr id="4" name="TextBox 4"/>
          <p:cNvSpPr txBox="1"/>
          <p:nvPr/>
        </p:nvSpPr>
        <p:spPr>
          <a:xfrm>
            <a:off x="0" y="169228"/>
            <a:ext cx="12687824" cy="1467481"/>
          </a:xfrm>
          <a:prstGeom prst="rect">
            <a:avLst/>
          </a:prstGeom>
        </p:spPr>
        <p:txBody>
          <a:bodyPr lIns="0" tIns="0" rIns="0" bIns="0" rtlCol="0" anchor="t">
            <a:spAutoFit/>
          </a:bodyPr>
          <a:lstStyle/>
          <a:p>
            <a:pPr algn="ctr">
              <a:lnSpc>
                <a:spcPts val="12040"/>
              </a:lnSpc>
            </a:pPr>
            <a:r>
              <a:rPr lang="en-US" sz="8600">
                <a:solidFill>
                  <a:srgbClr val="22423D"/>
                </a:solidFill>
                <a:latin typeface="Canva Sans Bold"/>
              </a:rPr>
              <a:t>Problem Statement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650258" y="1053809"/>
            <a:ext cx="17474305" cy="1984871"/>
          </a:xfrm>
          <a:prstGeom prst="rect">
            <a:avLst/>
          </a:prstGeom>
        </p:spPr>
        <p:txBody>
          <a:bodyPr lIns="0" tIns="0" rIns="0" bIns="0" rtlCol="0" anchor="t">
            <a:spAutoFit/>
          </a:bodyPr>
          <a:lstStyle/>
          <a:p>
            <a:pPr marL="681230" lvl="1" indent="-340615" algn="just">
              <a:lnSpc>
                <a:spcPts val="5332"/>
              </a:lnSpc>
              <a:buFont typeface="Arial"/>
              <a:buChar char="•"/>
            </a:pPr>
            <a:r>
              <a:rPr lang="en-US" sz="3155" spc="523">
                <a:solidFill>
                  <a:srgbClr val="22423D"/>
                </a:solidFill>
                <a:latin typeface="Comic Sans Bold"/>
              </a:rPr>
              <a:t>Job Recommendation System,Machine Learning,Regression,</a:t>
            </a:r>
          </a:p>
          <a:p>
            <a:pPr algn="just">
              <a:lnSpc>
                <a:spcPts val="5332"/>
              </a:lnSpc>
            </a:pPr>
            <a:r>
              <a:rPr lang="en-US" sz="3155" spc="523">
                <a:solidFill>
                  <a:srgbClr val="22423D"/>
                </a:solidFill>
                <a:latin typeface="Comic Sans Bold"/>
              </a:rPr>
              <a:t>Classification,Natural Language Processing</a:t>
            </a:r>
          </a:p>
          <a:p>
            <a:pPr algn="just">
              <a:lnSpc>
                <a:spcPts val="5332"/>
              </a:lnSpc>
            </a:pPr>
            <a:r>
              <a:rPr lang="en-US" sz="3155" spc="523">
                <a:solidFill>
                  <a:srgbClr val="22423D"/>
                </a:solidFill>
                <a:latin typeface="Comic Sans Bold"/>
              </a:rPr>
              <a:t>                          -Kevin Appadoo,Muhammed Bilaal Soonnoo</a:t>
            </a:r>
          </a:p>
        </p:txBody>
      </p:sp>
      <p:sp>
        <p:nvSpPr>
          <p:cNvPr id="3" name="TextBox 3"/>
          <p:cNvSpPr txBox="1"/>
          <p:nvPr/>
        </p:nvSpPr>
        <p:spPr>
          <a:xfrm>
            <a:off x="530082" y="2703794"/>
            <a:ext cx="17227835" cy="6886180"/>
          </a:xfrm>
          <a:prstGeom prst="rect">
            <a:avLst/>
          </a:prstGeom>
        </p:spPr>
        <p:txBody>
          <a:bodyPr lIns="0" tIns="0" rIns="0" bIns="0" rtlCol="0" anchor="t">
            <a:spAutoFit/>
          </a:bodyPr>
          <a:lstStyle/>
          <a:p>
            <a:pPr algn="just">
              <a:lnSpc>
                <a:spcPts val="5358"/>
              </a:lnSpc>
            </a:pPr>
            <a:endParaRPr/>
          </a:p>
          <a:p>
            <a:pPr algn="just">
              <a:lnSpc>
                <a:spcPts val="5527"/>
              </a:lnSpc>
            </a:pPr>
            <a:r>
              <a:rPr lang="en-US" sz="3270" spc="542">
                <a:solidFill>
                  <a:srgbClr val="22423D"/>
                </a:solidFill>
                <a:latin typeface="Amaranth"/>
              </a:rPr>
              <a:t>1.This paper presents the development of a job recommendation system which makes use of  machine learning techniques and past data to predict the best fit candidate for a job.</a:t>
            </a:r>
          </a:p>
          <a:p>
            <a:pPr algn="just">
              <a:lnSpc>
                <a:spcPts val="5527"/>
              </a:lnSpc>
            </a:pPr>
            <a:r>
              <a:rPr lang="en-US" sz="3270" spc="542">
                <a:solidFill>
                  <a:srgbClr val="22423D"/>
                </a:solidFill>
                <a:latin typeface="Amaranth"/>
              </a:rPr>
              <a:t>2. </a:t>
            </a:r>
            <a:r>
              <a:rPr lang="en-US" sz="3270" spc="542">
                <a:solidFill>
                  <a:srgbClr val="22423D"/>
                </a:solidFill>
                <a:latin typeface="Amaranth Bold"/>
              </a:rPr>
              <a:t>Input:</a:t>
            </a:r>
            <a:r>
              <a:rPr lang="en-US" sz="3270" spc="542">
                <a:solidFill>
                  <a:srgbClr val="22423D"/>
                </a:solidFill>
                <a:latin typeface="Amaranth"/>
              </a:rPr>
              <a:t> Profile of the candidate and requirement of the job.</a:t>
            </a:r>
          </a:p>
          <a:p>
            <a:pPr algn="just">
              <a:lnSpc>
                <a:spcPts val="5527"/>
              </a:lnSpc>
            </a:pPr>
            <a:r>
              <a:rPr lang="en-US" sz="3270" spc="542">
                <a:solidFill>
                  <a:srgbClr val="22423D"/>
                </a:solidFill>
                <a:latin typeface="Amaranth"/>
              </a:rPr>
              <a:t>  </a:t>
            </a:r>
            <a:r>
              <a:rPr lang="en-US" sz="3270" spc="542">
                <a:solidFill>
                  <a:srgbClr val="22423D"/>
                </a:solidFill>
                <a:latin typeface="Amaranth Bold"/>
              </a:rPr>
              <a:t>Output:</a:t>
            </a:r>
            <a:r>
              <a:rPr lang="en-US" sz="3270" spc="542">
                <a:solidFill>
                  <a:srgbClr val="22423D"/>
                </a:solidFill>
                <a:latin typeface="Amaranth"/>
              </a:rPr>
              <a:t> Job fit score which shows how fit a candidate is for a particular job.</a:t>
            </a:r>
          </a:p>
          <a:p>
            <a:pPr algn="just">
              <a:lnSpc>
                <a:spcPts val="5527"/>
              </a:lnSpc>
            </a:pPr>
            <a:r>
              <a:rPr lang="en-US" sz="3270" spc="542">
                <a:solidFill>
                  <a:srgbClr val="22423D"/>
                </a:solidFill>
                <a:latin typeface="Amaranth"/>
              </a:rPr>
              <a:t>3.It actually helps the HR professionals with a sorted list of candidates with those who are more apt for the job which helps them in reducing the search space of candidates.</a:t>
            </a:r>
          </a:p>
        </p:txBody>
      </p:sp>
      <p:sp>
        <p:nvSpPr>
          <p:cNvPr id="4" name="TextBox 4"/>
          <p:cNvSpPr txBox="1"/>
          <p:nvPr/>
        </p:nvSpPr>
        <p:spPr>
          <a:xfrm>
            <a:off x="1442105" y="-104775"/>
            <a:ext cx="12687824" cy="936612"/>
          </a:xfrm>
          <a:prstGeom prst="rect">
            <a:avLst/>
          </a:prstGeom>
        </p:spPr>
        <p:txBody>
          <a:bodyPr lIns="0" tIns="0" rIns="0" bIns="0" rtlCol="0" anchor="t">
            <a:spAutoFit/>
          </a:bodyPr>
          <a:lstStyle/>
          <a:p>
            <a:pPr algn="ctr">
              <a:lnSpc>
                <a:spcPts val="7700"/>
              </a:lnSpc>
            </a:pPr>
            <a:r>
              <a:rPr lang="en-US" sz="5500">
                <a:solidFill>
                  <a:srgbClr val="22423D"/>
                </a:solidFill>
                <a:latin typeface="Canva Sans Bold"/>
              </a:rPr>
              <a:t>Research Work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283612" y="2210395"/>
            <a:ext cx="17227835" cy="6886180"/>
          </a:xfrm>
          <a:prstGeom prst="rect">
            <a:avLst/>
          </a:prstGeom>
        </p:spPr>
        <p:txBody>
          <a:bodyPr lIns="0" tIns="0" rIns="0" bIns="0" rtlCol="0" anchor="t">
            <a:spAutoFit/>
          </a:bodyPr>
          <a:lstStyle/>
          <a:p>
            <a:pPr algn="just">
              <a:lnSpc>
                <a:spcPts val="5358"/>
              </a:lnSpc>
            </a:pPr>
            <a:endParaRPr/>
          </a:p>
          <a:p>
            <a:pPr algn="just">
              <a:lnSpc>
                <a:spcPts val="5527"/>
              </a:lnSpc>
            </a:pPr>
            <a:r>
              <a:rPr lang="en-US" sz="3270" spc="542">
                <a:solidFill>
                  <a:srgbClr val="22423D"/>
                </a:solidFill>
                <a:latin typeface="Amaranth"/>
              </a:rPr>
              <a:t>1.In order to produce an intended recommendation, the proposed engine applies various text filters and feature similarity measurements.</a:t>
            </a:r>
          </a:p>
          <a:p>
            <a:pPr algn="just">
              <a:lnSpc>
                <a:spcPts val="5527"/>
              </a:lnSpc>
            </a:pPr>
            <a:r>
              <a:rPr lang="en-US" sz="3270" spc="542">
                <a:solidFill>
                  <a:srgbClr val="22423D"/>
                </a:solidFill>
                <a:latin typeface="Amaranth"/>
              </a:rPr>
              <a:t>2.Similarity techniques use the bag of n-grams and topic models as the elements of feature vectors.</a:t>
            </a:r>
          </a:p>
          <a:p>
            <a:pPr algn="just">
              <a:lnSpc>
                <a:spcPts val="5527"/>
              </a:lnSpc>
            </a:pPr>
            <a:r>
              <a:rPr lang="en-US" sz="3270" spc="542">
                <a:solidFill>
                  <a:srgbClr val="22423D"/>
                </a:solidFill>
                <a:latin typeface="Amaranth"/>
              </a:rPr>
              <a:t>3. The validations and testing of the model on real data obtained from a top job posting website show the applicability and efficiency of using topic models as features. The approach is generic and can be replicated to different industries</a:t>
            </a:r>
          </a:p>
        </p:txBody>
      </p:sp>
      <p:sp>
        <p:nvSpPr>
          <p:cNvPr id="3" name="TextBox 3"/>
          <p:cNvSpPr txBox="1"/>
          <p:nvPr/>
        </p:nvSpPr>
        <p:spPr>
          <a:xfrm>
            <a:off x="160377" y="377925"/>
            <a:ext cx="17474305" cy="1984871"/>
          </a:xfrm>
          <a:prstGeom prst="rect">
            <a:avLst/>
          </a:prstGeom>
        </p:spPr>
        <p:txBody>
          <a:bodyPr lIns="0" tIns="0" rIns="0" bIns="0" rtlCol="0" anchor="t">
            <a:spAutoFit/>
          </a:bodyPr>
          <a:lstStyle/>
          <a:p>
            <a:pPr marL="681230" lvl="1" indent="-340615" algn="just">
              <a:lnSpc>
                <a:spcPts val="5332"/>
              </a:lnSpc>
              <a:buFont typeface="Arial"/>
              <a:buChar char="•"/>
            </a:pPr>
            <a:r>
              <a:rPr lang="en-US" sz="3155" spc="523">
                <a:solidFill>
                  <a:srgbClr val="22423D"/>
                </a:solidFill>
                <a:latin typeface="Comic Sans Bold"/>
              </a:rPr>
              <a:t>Topic Modelling Driven Content Based Jobs Recommendation Engine for Recruitment Industry </a:t>
            </a:r>
          </a:p>
          <a:p>
            <a:pPr algn="just">
              <a:lnSpc>
                <a:spcPts val="5332"/>
              </a:lnSpc>
            </a:pPr>
            <a:r>
              <a:rPr lang="en-US" sz="3155" spc="523">
                <a:solidFill>
                  <a:srgbClr val="22423D"/>
                </a:solidFill>
                <a:latin typeface="Comic Sans Bold"/>
              </a:rPr>
              <a:t>                     -Shivam Bansal, Aman Srivastava, AnujaArora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283612" y="636340"/>
            <a:ext cx="18004388" cy="1984871"/>
          </a:xfrm>
          <a:prstGeom prst="rect">
            <a:avLst/>
          </a:prstGeom>
        </p:spPr>
        <p:txBody>
          <a:bodyPr lIns="0" tIns="0" rIns="0" bIns="0" rtlCol="0" anchor="t">
            <a:spAutoFit/>
          </a:bodyPr>
          <a:lstStyle/>
          <a:p>
            <a:pPr marL="681230" lvl="1" indent="-340615" algn="just">
              <a:lnSpc>
                <a:spcPts val="5332"/>
              </a:lnSpc>
              <a:buFont typeface="Arial"/>
              <a:buChar char="•"/>
            </a:pPr>
            <a:r>
              <a:rPr lang="en-US" sz="3155" spc="523">
                <a:solidFill>
                  <a:srgbClr val="22423D"/>
                </a:solidFill>
                <a:latin typeface="Comic Sans Bold"/>
              </a:rPr>
              <a:t>Implicit Skills Extraction Using Document Embedding and Its Use in Job Recommendation         </a:t>
            </a:r>
          </a:p>
          <a:p>
            <a:pPr algn="just">
              <a:lnSpc>
                <a:spcPts val="5332"/>
              </a:lnSpc>
            </a:pPr>
            <a:r>
              <a:rPr lang="en-US" sz="3155" spc="523">
                <a:solidFill>
                  <a:srgbClr val="22423D"/>
                </a:solidFill>
                <a:latin typeface="Comic Sans Bold"/>
              </a:rPr>
              <a:t>                                       -Akshay Gugnani, Hemant Misra</a:t>
            </a:r>
          </a:p>
        </p:txBody>
      </p:sp>
      <p:sp>
        <p:nvSpPr>
          <p:cNvPr id="3" name="TextBox 3"/>
          <p:cNvSpPr txBox="1"/>
          <p:nvPr/>
        </p:nvSpPr>
        <p:spPr>
          <a:xfrm>
            <a:off x="530082" y="2468810"/>
            <a:ext cx="17227835" cy="6886180"/>
          </a:xfrm>
          <a:prstGeom prst="rect">
            <a:avLst/>
          </a:prstGeom>
        </p:spPr>
        <p:txBody>
          <a:bodyPr lIns="0" tIns="0" rIns="0" bIns="0" rtlCol="0" anchor="t">
            <a:spAutoFit/>
          </a:bodyPr>
          <a:lstStyle/>
          <a:p>
            <a:pPr algn="just">
              <a:lnSpc>
                <a:spcPts val="5358"/>
              </a:lnSpc>
            </a:pPr>
            <a:endParaRPr/>
          </a:p>
          <a:p>
            <a:pPr algn="just">
              <a:lnSpc>
                <a:spcPts val="5527"/>
              </a:lnSpc>
            </a:pPr>
            <a:r>
              <a:rPr lang="en-US" sz="3270" spc="542">
                <a:solidFill>
                  <a:srgbClr val="22423D"/>
                </a:solidFill>
                <a:latin typeface="Amaranth"/>
              </a:rPr>
              <a:t>1.This paper presents a job recommender system to match resumes to job descriptions (JD), both of which are non-standard and unstructured/semi-structured in form</a:t>
            </a:r>
          </a:p>
          <a:p>
            <a:pPr algn="just">
              <a:lnSpc>
                <a:spcPts val="5527"/>
              </a:lnSpc>
            </a:pPr>
            <a:r>
              <a:rPr lang="en-US" sz="3270" spc="542">
                <a:solidFill>
                  <a:srgbClr val="22423D"/>
                </a:solidFill>
                <a:latin typeface="Amaranth"/>
              </a:rPr>
              <a:t>2.The paper proposes a combination of NLP techniques for the task of skill extraction. The performance of the combined techniques on an industrial scale dataset yielded a precision and recall of 0.78 and 0.88 respectively</a:t>
            </a:r>
          </a:p>
          <a:p>
            <a:pPr algn="just">
              <a:lnSpc>
                <a:spcPts val="5527"/>
              </a:lnSpc>
            </a:pPr>
            <a:r>
              <a:rPr lang="en-US" sz="3270" spc="542">
                <a:solidFill>
                  <a:srgbClr val="22423D"/>
                </a:solidFill>
                <a:latin typeface="Amaranth"/>
              </a:rPr>
              <a:t>3.  The paper then introduces the concept of extracting implicit skills  the skills which are not explicitly mentioned in a JD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TextBox 2"/>
          <p:cNvSpPr txBox="1"/>
          <p:nvPr/>
        </p:nvSpPr>
        <p:spPr>
          <a:xfrm>
            <a:off x="450625" y="201399"/>
            <a:ext cx="17386750" cy="8833097"/>
          </a:xfrm>
          <a:prstGeom prst="rect">
            <a:avLst/>
          </a:prstGeom>
        </p:spPr>
        <p:txBody>
          <a:bodyPr lIns="0" tIns="0" rIns="0" bIns="0" rtlCol="0" anchor="t">
            <a:spAutoFit/>
          </a:bodyPr>
          <a:lstStyle/>
          <a:p>
            <a:pPr algn="just">
              <a:lnSpc>
                <a:spcPts val="5718"/>
              </a:lnSpc>
            </a:pPr>
            <a:endParaRPr/>
          </a:p>
          <a:p>
            <a:pPr algn="just">
              <a:lnSpc>
                <a:spcPts val="5899"/>
              </a:lnSpc>
            </a:pPr>
            <a:endParaRPr/>
          </a:p>
          <a:p>
            <a:pPr algn="just">
              <a:lnSpc>
                <a:spcPts val="5899"/>
              </a:lnSpc>
            </a:pPr>
            <a:r>
              <a:rPr lang="en-US" sz="3490" spc="579">
                <a:solidFill>
                  <a:srgbClr val="22423D"/>
                </a:solidFill>
                <a:latin typeface="Amaranth"/>
              </a:rPr>
              <a:t>4.A Doc2Vec model is trained on 1.1 Million JDs covering several domains crawled from the web, and all the JDs are projected onto this semantic space.</a:t>
            </a:r>
          </a:p>
          <a:p>
            <a:pPr algn="just">
              <a:lnSpc>
                <a:spcPts val="5899"/>
              </a:lnSpc>
            </a:pPr>
            <a:r>
              <a:rPr lang="en-US" sz="3490" spc="579">
                <a:solidFill>
                  <a:srgbClr val="22423D"/>
                </a:solidFill>
                <a:latin typeface="Amaranth"/>
              </a:rPr>
              <a:t>5.  The skills absent in the JD but present in similar JDs are obtained, and the obtained skills are weighted using several techniques to obtain the set of final implicit skills.</a:t>
            </a:r>
          </a:p>
          <a:p>
            <a:pPr algn="just">
              <a:lnSpc>
                <a:spcPts val="5899"/>
              </a:lnSpc>
            </a:pPr>
            <a:r>
              <a:rPr lang="en-US" sz="3490" spc="579">
                <a:solidFill>
                  <a:srgbClr val="22423D"/>
                </a:solidFill>
                <a:latin typeface="Amaranth"/>
              </a:rPr>
              <a:t>6.Finally, several similarity measures are explored to match the skills extracted from a candidate's resume to explicit and implicit skills of JDs.</a:t>
            </a:r>
          </a:p>
          <a:p>
            <a:pPr algn="just">
              <a:lnSpc>
                <a:spcPts val="5899"/>
              </a:lnSpc>
            </a:pPr>
            <a:endParaRPr lang="en-US" sz="3490" spc="579">
              <a:solidFill>
                <a:srgbClr val="22423D"/>
              </a:solidFill>
              <a:latin typeface="Amaranth"/>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15063710" y="-1707271"/>
            <a:ext cx="5452110" cy="8229600"/>
          </a:xfrm>
          <a:custGeom>
            <a:avLst/>
            <a:gdLst/>
            <a:ahLst/>
            <a:cxnLst/>
            <a:rect l="l" t="t" r="r" b="b"/>
            <a:pathLst>
              <a:path w="5452110" h="8229600">
                <a:moveTo>
                  <a:pt x="0" y="0"/>
                </a:moveTo>
                <a:lnTo>
                  <a:pt x="5452110" y="0"/>
                </a:lnTo>
                <a:lnTo>
                  <a:pt x="5452110" y="8229600"/>
                </a:lnTo>
                <a:lnTo>
                  <a:pt x="0" y="8229600"/>
                </a:lnTo>
                <a:lnTo>
                  <a:pt x="0" y="0"/>
                </a:lnTo>
                <a:close/>
              </a:path>
            </a:pathLst>
          </a:custGeom>
          <a:blipFill>
            <a:blip r:embed="rId2"/>
            <a:stretch>
              <a:fillRect/>
            </a:stretch>
          </a:blipFill>
        </p:spPr>
      </p:sp>
      <p:sp>
        <p:nvSpPr>
          <p:cNvPr id="3" name="Freeform 3"/>
          <p:cNvSpPr/>
          <p:nvPr/>
        </p:nvSpPr>
        <p:spPr>
          <a:xfrm>
            <a:off x="-307082" y="5706331"/>
            <a:ext cx="4868329" cy="5014197"/>
          </a:xfrm>
          <a:custGeom>
            <a:avLst/>
            <a:gdLst/>
            <a:ahLst/>
            <a:cxnLst/>
            <a:rect l="l" t="t" r="r" b="b"/>
            <a:pathLst>
              <a:path w="4868329" h="5014197">
                <a:moveTo>
                  <a:pt x="0" y="0"/>
                </a:moveTo>
                <a:lnTo>
                  <a:pt x="4868330" y="0"/>
                </a:lnTo>
                <a:lnTo>
                  <a:pt x="4868330" y="5014197"/>
                </a:lnTo>
                <a:lnTo>
                  <a:pt x="0" y="50141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446160" y="2217029"/>
            <a:ext cx="13663547" cy="5684139"/>
          </a:xfrm>
          <a:prstGeom prst="rect">
            <a:avLst/>
          </a:prstGeom>
        </p:spPr>
        <p:txBody>
          <a:bodyPr lIns="0" tIns="0" rIns="0" bIns="0" rtlCol="0" anchor="t">
            <a:spAutoFit/>
          </a:bodyPr>
          <a:lstStyle/>
          <a:p>
            <a:pPr marL="831019" lvl="1" indent="-415509" algn="just">
              <a:lnSpc>
                <a:spcPts val="6504"/>
              </a:lnSpc>
              <a:buFont typeface="Arial"/>
              <a:buChar char="•"/>
            </a:pPr>
            <a:r>
              <a:rPr lang="en-US" sz="3849" spc="638">
                <a:solidFill>
                  <a:srgbClr val="22423D"/>
                </a:solidFill>
                <a:latin typeface="Alice Bold"/>
              </a:rPr>
              <a:t>Removing all non alphabets</a:t>
            </a:r>
          </a:p>
          <a:p>
            <a:pPr marL="831019" lvl="1" indent="-415509" algn="just">
              <a:lnSpc>
                <a:spcPts val="6504"/>
              </a:lnSpc>
              <a:buFont typeface="Arial"/>
              <a:buChar char="•"/>
            </a:pPr>
            <a:r>
              <a:rPr lang="en-US" sz="3849" spc="638">
                <a:solidFill>
                  <a:srgbClr val="22423D"/>
                </a:solidFill>
                <a:latin typeface="Alice Bold"/>
              </a:rPr>
              <a:t>Removing extra whitespaces</a:t>
            </a:r>
          </a:p>
          <a:p>
            <a:pPr marL="831019" lvl="1" indent="-415509" algn="just">
              <a:lnSpc>
                <a:spcPts val="6504"/>
              </a:lnSpc>
              <a:buFont typeface="Arial"/>
              <a:buChar char="•"/>
            </a:pPr>
            <a:r>
              <a:rPr lang="en-US" sz="3849" spc="638">
                <a:solidFill>
                  <a:srgbClr val="22423D"/>
                </a:solidFill>
                <a:latin typeface="Alice Bold"/>
              </a:rPr>
              <a:t>Converting into lowercase</a:t>
            </a:r>
          </a:p>
          <a:p>
            <a:pPr marL="831019" lvl="1" indent="-415509" algn="just">
              <a:lnSpc>
                <a:spcPts val="6504"/>
              </a:lnSpc>
              <a:buFont typeface="Arial"/>
              <a:buChar char="•"/>
            </a:pPr>
            <a:r>
              <a:rPr lang="en-US" sz="3849" spc="638">
                <a:solidFill>
                  <a:srgbClr val="22423D"/>
                </a:solidFill>
                <a:latin typeface="Alice Bold"/>
              </a:rPr>
              <a:t>Tokenizing words</a:t>
            </a:r>
          </a:p>
          <a:p>
            <a:pPr marL="831019" lvl="1" indent="-415509" algn="just">
              <a:lnSpc>
                <a:spcPts val="6504"/>
              </a:lnSpc>
              <a:buFont typeface="Arial"/>
              <a:buChar char="•"/>
            </a:pPr>
            <a:r>
              <a:rPr lang="en-US" sz="3849" spc="638">
                <a:solidFill>
                  <a:srgbClr val="22423D"/>
                </a:solidFill>
                <a:latin typeface="Alice Bold"/>
              </a:rPr>
              <a:t>Removing stop words</a:t>
            </a:r>
          </a:p>
          <a:p>
            <a:pPr marL="831019" lvl="1" indent="-415509" algn="just">
              <a:lnSpc>
                <a:spcPts val="6504"/>
              </a:lnSpc>
              <a:buFont typeface="Arial"/>
              <a:buChar char="•"/>
            </a:pPr>
            <a:r>
              <a:rPr lang="en-US" sz="3849" spc="638">
                <a:solidFill>
                  <a:srgbClr val="22423D"/>
                </a:solidFill>
                <a:latin typeface="Alice Bold"/>
              </a:rPr>
              <a:t>Stemming</a:t>
            </a:r>
          </a:p>
          <a:p>
            <a:pPr marL="831019" lvl="1" indent="-415509" algn="just">
              <a:lnSpc>
                <a:spcPts val="6504"/>
              </a:lnSpc>
              <a:buFont typeface="Arial"/>
              <a:buChar char="•"/>
            </a:pPr>
            <a:r>
              <a:rPr lang="en-US" sz="3849" spc="638">
                <a:solidFill>
                  <a:srgbClr val="22423D"/>
                </a:solidFill>
                <a:latin typeface="Alice Bold"/>
              </a:rPr>
              <a:t>Saving the result cleaned dataset</a:t>
            </a:r>
          </a:p>
        </p:txBody>
      </p:sp>
      <p:sp>
        <p:nvSpPr>
          <p:cNvPr id="5" name="TextBox 5"/>
          <p:cNvSpPr txBox="1"/>
          <p:nvPr/>
        </p:nvSpPr>
        <p:spPr>
          <a:xfrm>
            <a:off x="1560284" y="159703"/>
            <a:ext cx="6288316" cy="1566544"/>
          </a:xfrm>
          <a:prstGeom prst="rect">
            <a:avLst/>
          </a:prstGeom>
        </p:spPr>
        <p:txBody>
          <a:bodyPr wrap="square" lIns="0" tIns="0" rIns="0" bIns="0" rtlCol="0" anchor="t">
            <a:spAutoFit/>
          </a:bodyPr>
          <a:lstStyle/>
          <a:p>
            <a:pPr algn="ctr">
              <a:lnSpc>
                <a:spcPts val="12880"/>
              </a:lnSpc>
            </a:pPr>
            <a:r>
              <a:rPr lang="en-US" sz="9200" dirty="0">
                <a:solidFill>
                  <a:srgbClr val="22423D"/>
                </a:solidFill>
                <a:latin typeface="Canva Sans Bold"/>
              </a:rPr>
              <a:t>PIPELINE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7255381"/>
            <a:ext cx="18288000" cy="5056968"/>
          </a:xfrm>
          <a:custGeom>
            <a:avLst/>
            <a:gdLst/>
            <a:ahLst/>
            <a:cxnLst/>
            <a:rect l="l" t="t" r="r" b="b"/>
            <a:pathLst>
              <a:path w="18288000" h="5056968">
                <a:moveTo>
                  <a:pt x="0" y="0"/>
                </a:moveTo>
                <a:lnTo>
                  <a:pt x="18288000" y="0"/>
                </a:lnTo>
                <a:lnTo>
                  <a:pt x="18288000" y="5056968"/>
                </a:lnTo>
                <a:lnTo>
                  <a:pt x="0" y="5056968"/>
                </a:lnTo>
                <a:lnTo>
                  <a:pt x="0" y="0"/>
                </a:lnTo>
                <a:close/>
              </a:path>
            </a:pathLst>
          </a:custGeom>
          <a:blipFill>
            <a:blip r:embed="rId2"/>
            <a:stretch>
              <a:fillRect t="-84952" b="-10332"/>
            </a:stretch>
          </a:blipFill>
        </p:spPr>
      </p:sp>
      <p:sp>
        <p:nvSpPr>
          <p:cNvPr id="3" name="TextBox 3"/>
          <p:cNvSpPr txBox="1"/>
          <p:nvPr/>
        </p:nvSpPr>
        <p:spPr>
          <a:xfrm>
            <a:off x="1028700" y="2114654"/>
            <a:ext cx="17498439" cy="5284938"/>
          </a:xfrm>
          <a:prstGeom prst="rect">
            <a:avLst/>
          </a:prstGeom>
        </p:spPr>
        <p:txBody>
          <a:bodyPr lIns="0" tIns="0" rIns="0" bIns="0" rtlCol="0" anchor="t">
            <a:spAutoFit/>
          </a:bodyPr>
          <a:lstStyle/>
          <a:p>
            <a:pPr marL="903958" lvl="1" indent="-451979" algn="just">
              <a:lnSpc>
                <a:spcPts val="7075"/>
              </a:lnSpc>
              <a:buFont typeface="Arial"/>
              <a:buChar char="•"/>
            </a:pPr>
            <a:r>
              <a:rPr lang="en-US" sz="4186" spc="695">
                <a:solidFill>
                  <a:srgbClr val="22423D"/>
                </a:solidFill>
                <a:latin typeface="Alice Bold"/>
              </a:rPr>
              <a:t>Scoping of the project and related resarch</a:t>
            </a:r>
          </a:p>
          <a:p>
            <a:pPr marL="903958" lvl="1" indent="-451979" algn="just">
              <a:lnSpc>
                <a:spcPts val="7075"/>
              </a:lnSpc>
              <a:buFont typeface="Arial"/>
              <a:buChar char="•"/>
            </a:pPr>
            <a:r>
              <a:rPr lang="en-US" sz="4186" spc="695">
                <a:solidFill>
                  <a:srgbClr val="22423D"/>
                </a:solidFill>
                <a:latin typeface="Alice Bold"/>
              </a:rPr>
              <a:t>Collecting the data sets/Scraping the data</a:t>
            </a:r>
          </a:p>
          <a:p>
            <a:pPr marL="903958" lvl="1" indent="-451979" algn="just">
              <a:lnSpc>
                <a:spcPts val="7075"/>
              </a:lnSpc>
              <a:buFont typeface="Arial"/>
              <a:buChar char="•"/>
            </a:pPr>
            <a:r>
              <a:rPr lang="en-US" sz="4186" spc="695">
                <a:solidFill>
                  <a:srgbClr val="22423D"/>
                </a:solidFill>
                <a:latin typeface="Alice Bold"/>
              </a:rPr>
              <a:t>Data cleaning and Topic Modelling</a:t>
            </a:r>
          </a:p>
          <a:p>
            <a:pPr marL="903958" lvl="1" indent="-451979" algn="just">
              <a:lnSpc>
                <a:spcPts val="7075"/>
              </a:lnSpc>
              <a:buFont typeface="Arial"/>
              <a:buChar char="•"/>
            </a:pPr>
            <a:r>
              <a:rPr lang="en-US" sz="4186" spc="695">
                <a:solidFill>
                  <a:srgbClr val="22423D"/>
                </a:solidFill>
                <a:latin typeface="Alice Bold"/>
              </a:rPr>
              <a:t>Building Algorithm</a:t>
            </a:r>
          </a:p>
          <a:p>
            <a:pPr marL="903958" lvl="1" indent="-451979" algn="just">
              <a:lnSpc>
                <a:spcPts val="7075"/>
              </a:lnSpc>
              <a:buFont typeface="Arial"/>
              <a:buChar char="•"/>
            </a:pPr>
            <a:r>
              <a:rPr lang="en-US" sz="4186" spc="695">
                <a:solidFill>
                  <a:srgbClr val="22423D"/>
                </a:solidFill>
                <a:latin typeface="Alice Bold"/>
              </a:rPr>
              <a:t>Testing the performance of the model</a:t>
            </a:r>
          </a:p>
          <a:p>
            <a:pPr algn="just">
              <a:lnSpc>
                <a:spcPts val="7075"/>
              </a:lnSpc>
            </a:pPr>
            <a:endParaRPr lang="en-US" sz="4186" spc="695">
              <a:solidFill>
                <a:srgbClr val="22423D"/>
              </a:solidFill>
              <a:latin typeface="Alice Bold"/>
            </a:endParaRPr>
          </a:p>
        </p:txBody>
      </p:sp>
      <p:sp>
        <p:nvSpPr>
          <p:cNvPr id="4" name="TextBox 4"/>
          <p:cNvSpPr txBox="1"/>
          <p:nvPr/>
        </p:nvSpPr>
        <p:spPr>
          <a:xfrm>
            <a:off x="3364913" y="82612"/>
            <a:ext cx="9635368" cy="1368417"/>
          </a:xfrm>
          <a:prstGeom prst="rect">
            <a:avLst/>
          </a:prstGeom>
        </p:spPr>
        <p:txBody>
          <a:bodyPr lIns="0" tIns="0" rIns="0" bIns="0" rtlCol="0" anchor="t">
            <a:spAutoFit/>
          </a:bodyPr>
          <a:lstStyle/>
          <a:p>
            <a:pPr algn="ctr">
              <a:lnSpc>
                <a:spcPts val="11200"/>
              </a:lnSpc>
            </a:pPr>
            <a:r>
              <a:rPr lang="en-US" sz="8000">
                <a:solidFill>
                  <a:srgbClr val="22423D"/>
                </a:solidFill>
                <a:latin typeface="Canva Sans Bold"/>
              </a:rPr>
              <a:t>Tentative Plan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AF6"/>
        </a:solidFill>
        <a:effectLst/>
      </p:bgPr>
    </p:bg>
    <p:spTree>
      <p:nvGrpSpPr>
        <p:cNvPr id="1" name=""/>
        <p:cNvGrpSpPr/>
        <p:nvPr/>
      </p:nvGrpSpPr>
      <p:grpSpPr>
        <a:xfrm>
          <a:off x="0" y="0"/>
          <a:ext cx="0" cy="0"/>
          <a:chOff x="0" y="0"/>
          <a:chExt cx="0" cy="0"/>
        </a:xfrm>
      </p:grpSpPr>
      <p:sp>
        <p:nvSpPr>
          <p:cNvPr id="2" name="Freeform 2"/>
          <p:cNvSpPr/>
          <p:nvPr/>
        </p:nvSpPr>
        <p:spPr>
          <a:xfrm>
            <a:off x="0" y="-841606"/>
            <a:ext cx="18455411" cy="11415182"/>
          </a:xfrm>
          <a:custGeom>
            <a:avLst/>
            <a:gdLst/>
            <a:ahLst/>
            <a:cxnLst/>
            <a:rect l="l" t="t" r="r" b="b"/>
            <a:pathLst>
              <a:path w="18455411" h="11415182">
                <a:moveTo>
                  <a:pt x="0" y="0"/>
                </a:moveTo>
                <a:lnTo>
                  <a:pt x="18455411" y="0"/>
                </a:lnTo>
                <a:lnTo>
                  <a:pt x="18455411" y="11415182"/>
                </a:lnTo>
                <a:lnTo>
                  <a:pt x="0" y="11415182"/>
                </a:lnTo>
                <a:lnTo>
                  <a:pt x="0" y="0"/>
                </a:lnTo>
                <a:close/>
              </a:path>
            </a:pathLst>
          </a:custGeom>
          <a:blipFill>
            <a:blip r:embed="rId2"/>
            <a:stretch>
              <a:fillRect t="-3857" b="-3857"/>
            </a:stretch>
          </a:blipFill>
        </p:spPr>
      </p:sp>
      <p:sp>
        <p:nvSpPr>
          <p:cNvPr id="3" name="TextBox 3"/>
          <p:cNvSpPr txBox="1"/>
          <p:nvPr/>
        </p:nvSpPr>
        <p:spPr>
          <a:xfrm>
            <a:off x="-1750797" y="1085850"/>
            <a:ext cx="10317538" cy="2646937"/>
          </a:xfrm>
          <a:prstGeom prst="rect">
            <a:avLst/>
          </a:prstGeom>
        </p:spPr>
        <p:txBody>
          <a:bodyPr lIns="0" tIns="0" rIns="0" bIns="0" rtlCol="0" anchor="t">
            <a:spAutoFit/>
          </a:bodyPr>
          <a:lstStyle/>
          <a:p>
            <a:pPr algn="ctr">
              <a:lnSpc>
                <a:spcPts val="9011"/>
              </a:lnSpc>
            </a:pPr>
            <a:r>
              <a:rPr lang="en-US" sz="17003">
                <a:solidFill>
                  <a:srgbClr val="22423D"/>
                </a:solidFill>
                <a:latin typeface="Moontime"/>
              </a:rPr>
              <a:t>Thank</a:t>
            </a:r>
          </a:p>
          <a:p>
            <a:pPr algn="ctr">
              <a:lnSpc>
                <a:spcPts val="9011"/>
              </a:lnSpc>
            </a:pPr>
            <a:r>
              <a:rPr lang="en-US" sz="17003">
                <a:solidFill>
                  <a:srgbClr val="22423D"/>
                </a:solidFill>
                <a:latin typeface="Moontime"/>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579</Words>
  <Application>Microsoft Office PowerPoint</Application>
  <PresentationFormat>Custom</PresentationFormat>
  <Paragraphs>46</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Moontime</vt:lpstr>
      <vt:lpstr>Alice Bold</vt:lpstr>
      <vt:lpstr>Amaranth Bold</vt:lpstr>
      <vt:lpstr>Canva Sans Bold</vt:lpstr>
      <vt:lpstr>Comic Sans Bold</vt:lpstr>
      <vt:lpstr>Calibri</vt:lpstr>
      <vt:lpstr>Amaranth</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Jobs 4 U</dc:title>
  <cp:lastModifiedBy>RAMESH K</cp:lastModifiedBy>
  <cp:revision>2</cp:revision>
  <dcterms:created xsi:type="dcterms:W3CDTF">2006-08-16T00:00:00Z</dcterms:created>
  <dcterms:modified xsi:type="dcterms:W3CDTF">2024-05-22T14:51:02Z</dcterms:modified>
  <dc:identifier>DAFsvZn5wOA</dc:identifier>
</cp:coreProperties>
</file>

<file path=docProps/thumbnail.jpeg>
</file>